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6" r:id="rId4"/>
    <p:sldId id="262" r:id="rId5"/>
    <p:sldId id="261" r:id="rId6"/>
    <p:sldId id="263" r:id="rId7"/>
    <p:sldId id="264" r:id="rId8"/>
    <p:sldId id="271" r:id="rId9"/>
    <p:sldId id="277" r:id="rId10"/>
    <p:sldId id="269" r:id="rId11"/>
    <p:sldId id="272" r:id="rId12"/>
    <p:sldId id="270" r:id="rId13"/>
    <p:sldId id="273" r:id="rId14"/>
    <p:sldId id="274" r:id="rId15"/>
    <p:sldId id="275" r:id="rId16"/>
    <p:sldId id="278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проценты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67</c:v>
                </c:pt>
                <c:pt idx="1">
                  <c:v>60</c:v>
                </c:pt>
                <c:pt idx="2">
                  <c:v>100</c:v>
                </c:pt>
                <c:pt idx="3">
                  <c:v>87</c:v>
                </c:pt>
                <c:pt idx="4">
                  <c:v>100</c:v>
                </c:pt>
                <c:pt idx="5">
                  <c:v>73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проценты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77</c:v>
                </c:pt>
                <c:pt idx="1">
                  <c:v>77</c:v>
                </c:pt>
                <c:pt idx="2">
                  <c:v>68</c:v>
                </c:pt>
                <c:pt idx="3">
                  <c:v>82</c:v>
                </c:pt>
                <c:pt idx="4">
                  <c:v>55</c:v>
                </c:pt>
                <c:pt idx="5">
                  <c:v>73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проценты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64</c:v>
                </c:pt>
                <c:pt idx="1">
                  <c:v>76</c:v>
                </c:pt>
                <c:pt idx="2">
                  <c:v>88</c:v>
                </c:pt>
                <c:pt idx="3">
                  <c:v>82</c:v>
                </c:pt>
                <c:pt idx="4">
                  <c:v>70</c:v>
                </c:pt>
                <c:pt idx="5">
                  <c:v>68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40199-8A1B-4E93-B80A-C8D0260597D7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80075-34F6-4B37-8186-0696EF879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sp>
        <p:nvSpPr>
          <p:cNvPr id="8" name="Блок-схема: альтернативный процесс 7"/>
          <p:cNvSpPr/>
          <p:nvPr userDrawn="1"/>
        </p:nvSpPr>
        <p:spPr>
          <a:xfrm>
            <a:off x="4500562" y="4857760"/>
            <a:ext cx="4214842" cy="1643074"/>
          </a:xfrm>
          <a:prstGeom prst="flowChartAlternateProcess">
            <a:avLst/>
          </a:prstGeom>
          <a:solidFill>
            <a:srgbClr val="FF0000">
              <a:alpha val="22000"/>
            </a:srgbClr>
          </a:solidFill>
          <a:ln w="31750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 userDrawn="1"/>
        </p:nvSpPr>
        <p:spPr>
          <a:xfrm>
            <a:off x="642910" y="2500306"/>
            <a:ext cx="7858180" cy="1357322"/>
          </a:xfrm>
          <a:prstGeom prst="flowChartAlternateProcess">
            <a:avLst/>
          </a:prstGeom>
          <a:solidFill>
            <a:schemeClr val="bg1">
              <a:alpha val="51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35732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857760"/>
            <a:ext cx="4214842" cy="1643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482" name="AutoShape 2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 cstate="print"/>
          <a:srcRect b="13333"/>
          <a:stretch>
            <a:fillRect/>
          </a:stretch>
        </p:blipFill>
        <p:spPr bwMode="auto">
          <a:xfrm>
            <a:off x="0" y="5000636"/>
            <a:ext cx="2857488" cy="18573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929198"/>
            <a:ext cx="1145825" cy="1130748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46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584376"/>
            <a:ext cx="1290606" cy="1273624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 userDrawn="1"/>
        </p:nvSpPr>
        <p:spPr>
          <a:xfrm>
            <a:off x="714348" y="2928934"/>
            <a:ext cx="7786742" cy="1428760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00372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1145825" cy="1130748"/>
          </a:xfrm>
          <a:prstGeom prst="rect">
            <a:avLst/>
          </a:prstGeom>
          <a:noFill/>
        </p:spPr>
      </p:pic>
      <p:pic>
        <p:nvPicPr>
          <p:cNvPr id="7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584376"/>
            <a:ext cx="1290606" cy="1273624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62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 userDrawn="1"/>
        </p:nvSpPr>
        <p:spPr>
          <a:xfrm>
            <a:off x="4643438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 userDrawn="1"/>
        </p:nvSpPr>
        <p:spPr>
          <a:xfrm>
            <a:off x="428596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6000" contrast="-24000"/>
          </a:blip>
          <a:srcRect/>
          <a:stretch>
            <a:fillRect/>
          </a:stretch>
        </p:blipFill>
        <p:spPr bwMode="auto">
          <a:xfrm>
            <a:off x="0" y="1"/>
            <a:ext cx="2214546" cy="3286123"/>
          </a:xfrm>
          <a:prstGeom prst="rect">
            <a:avLst/>
          </a:prstGeom>
          <a:noFill/>
        </p:spPr>
      </p:pic>
      <p:sp>
        <p:nvSpPr>
          <p:cNvPr id="6" name="Блок-схема: альтернативный процесс 5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 cstate="print">
            <a:lum bright="7000"/>
          </a:blip>
          <a:srcRect b="20000"/>
          <a:stretch>
            <a:fillRect/>
          </a:stretch>
        </p:blipFill>
        <p:spPr bwMode="auto">
          <a:xfrm>
            <a:off x="0" y="5143512"/>
            <a:ext cx="2857488" cy="17144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 l="12472" t="-6318"/>
          <a:stretch>
            <a:fillRect/>
          </a:stretch>
        </p:blipFill>
        <p:spPr bwMode="auto">
          <a:xfrm>
            <a:off x="0" y="5000636"/>
            <a:ext cx="1002917" cy="1202186"/>
          </a:xfrm>
          <a:prstGeom prst="rect">
            <a:avLst/>
          </a:prstGeom>
          <a:noFill/>
        </p:spPr>
      </p:pic>
      <p:pic>
        <p:nvPicPr>
          <p:cNvPr id="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 b="21475"/>
          <a:stretch>
            <a:fillRect/>
          </a:stretch>
        </p:blipFill>
        <p:spPr bwMode="auto">
          <a:xfrm>
            <a:off x="285720" y="5857892"/>
            <a:ext cx="1290606" cy="1000108"/>
          </a:xfrm>
          <a:prstGeom prst="rect">
            <a:avLst/>
          </a:prstGeom>
          <a:noFill/>
        </p:spPr>
      </p:pic>
      <p:pic>
        <p:nvPicPr>
          <p:cNvPr id="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730032"/>
            <a:ext cx="1143008" cy="1127968"/>
          </a:xfrm>
          <a:prstGeom prst="rect">
            <a:avLst/>
          </a:prstGeom>
          <a:noFill/>
        </p:spPr>
      </p:pic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 r="12503" b="11335"/>
          <a:stretch>
            <a:fillRect/>
          </a:stretch>
        </p:blipFill>
        <p:spPr bwMode="auto">
          <a:xfrm>
            <a:off x="8143900" y="5857892"/>
            <a:ext cx="1000100" cy="10001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«Юные кадеты»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260648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Знаменский детский сад « Теремок» Знаменского муниципального района Омской области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5517232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Подготовили: Грязнова А. С.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Мазурова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 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1196752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с детьми «Кто такой кадет?»,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vki4.okcdn.ru/i?r=BUHoKFKCs3-57yPBZdu-SuAVWjWWnmWpcb5hACRhjt82taxkjkXIStYKKg5P-iI-x3t39pZoZs_NWRWbDDIb9i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https://i.mycdn.me/image?id=974062921186&amp;t=3&amp;plc=API&amp;viewToken=IJmvSKy_r9hZj5dqiC03DQ&amp;tkn=*zROb5L9Jsnqglzt2f8OziG7U9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721079" cy="212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980728"/>
            <a:ext cx="3932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встреча с героем участником СВО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7890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Акция «Посылка солдату СВО»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s://i.mycdn.me/image?id=974065359330&amp;t=3&amp;plc=API&amp;viewToken=LN9n8Jxbtn0XyZMv3YHPMQ&amp;tkn=*bcKEPT1fsq2WRK73DCErgXKK3-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94584"/>
            <a:ext cx="2919948" cy="256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Сергей\Downloads\montazhnaya-oblast-1-100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445224"/>
            <a:ext cx="1608333" cy="97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475656" y="18864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Работа с детьми: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познавательное занятие «Кодекс чести»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050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Совместное мероприятии с МБОУ ДО « ДООФСЦ Север»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Сергей\Downloads\rr-ESrXBq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2684528" cy="201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https://vki4.okcdn.ru/i?r=BUHoKFKCs3-57yPBZdu-SuAVUbS_o1Fg9xL2OpkX8QZYwmBrpZHsoNFELt7y_kFyhQt39pZoZs_NWRWbDDIb9iy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303528"/>
            <a:ext cx="1151508" cy="255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https://i.mycdn.me/image?id=974066642402&amp;t=3&amp;plc=API&amp;viewToken=N33WSnNaJq3AQSp3N68KbA&amp;tkn=*WFcPS09Qdcfxe1uwvSxXqPptq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941167"/>
            <a:ext cx="3744416" cy="1687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https://i.mycdn.me/image?id=974063164642&amp;t=3&amp;plc=API&amp;viewToken=UESPmjWHHAVDCDiuw-Jfeg&amp;tkn=*IeLlQg9NP7umvgrtJ_Merk0Km1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44824"/>
            <a:ext cx="2692938" cy="201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283968" y="980728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Военно-патриотическая игра « Зарница».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3167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спортивные соревнования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476672"/>
            <a:ext cx="2140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посещение музея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050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мероприятия по строевой и физической подготовке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.mycdn.me/image?id=974066765538&amp;t=3&amp;plc=API&amp;viewToken=zlg1NwadpOkaEqsJ-AF-bQ&amp;tkn=*OxguxU94gmI9yBdAKuFc177Fc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08720"/>
            <a:ext cx="2682751" cy="357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i.mycdn.me/image?id=974063087586&amp;t=3&amp;plc=API&amp;viewToken=YFR2iALuXcuxrcvsRK7Ymw&amp;tkn=*SdUvnjQ8CADJe5iCyhlQXAVP0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463783"/>
            <a:ext cx="3192289" cy="239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s://vki4.okcdn.ru/i?r=BUHoKFKCs3-57yPBZdu-SuAVOgHIsM6ZHX_0bAl3CKl3AaC0dt9Jq7-lgZ_Ua1qjAC939pZoZs_NWRWbDDIb9iy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797152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Сергей\Downloads\a86a78ab6d6d0621561fff36c9b7d4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83671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Утро понедельника начинается с выноса флага РФ и исполнения государственного гимна.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.mycdn.me/image?id=974063086306&amp;t=3&amp;plc=API&amp;viewToken=w5_IERLhvmb7n_HVAXtoBA&amp;tkn=*-bc9MJLr8AgaB8t3EvMgIiyoT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764410" cy="2823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i.mycdn.me/image?id=974120179938&amp;t=3&amp;plc=API&amp;viewToken=c37ai2RKXkQoADkb4id9RQ&amp;tkn=*aMyhNwnvVwq9xvOJyIagJUnUr9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14096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Планируются мероприятия акция «Сирень Победы», в проекте « Полотно мира», «Плац-парад 2024», «Кадетский бал».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Сергей\Downloads\49927a36-3ccc-55b9-bbf8-37d29894d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4104456" cy="273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https://i.mycdn.me/image?id=974062985954&amp;t=3&amp;plc=API&amp;viewToken=g-YKbWYIa0w6FcGxIyWH4w&amp;tkn=*PVVvixD-NkD4ljEoTBiDLK8sA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437112"/>
            <a:ext cx="480053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 третьем этапе: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Подведение итогов реализации проекта в виде методических рекомендаций, по использованию кадетского компонента и мониторинг проекта, диагностика уровня физической подготовки и представлений о кадетском движении.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img.razrisyika.ru/kart/109/434592-patrioticheskie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Сергей\Downloads\maxresdefault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56992"/>
            <a:ext cx="5364088" cy="301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90872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перспективе планируется продолжить работу в данном направлении, осуществить сотрудничество с «Юнармейцами» и другими социальными партнерами.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ергей\Downloads\gA6NLM6l6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424936" cy="193899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у детей гражданственности и патриотизма, как важнейших духовно-нравственных ценностей, через организацию кадетского движения.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2348880"/>
            <a:ext cx="8424936" cy="31700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1.Способствовать открытию детьми знаний и представлений о кадетском движении в России, о Родине, о геральдике, традициях и истории Отечества, о гражданственности и патриотизме.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Формировать личность юного кадета через усвоение этических и нравственных норм и правил, самоорганизацию и умение действовать в сложных и экстремальных ситуациях.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Обеспечить высокий уровень физической подготовки и стремление к здоровому образу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Создать условия для становления юного гражданина в социуме: дошкольники – семья –  социальные партнеры.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pic>
        <p:nvPicPr>
          <p:cNvPr id="3" name="Picture 2" descr="C:\Users\Сергей\Downloads\434597-patrioticheski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580506"/>
            <a:ext cx="3222869" cy="227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2348880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 - актуальная проблема в условиях современной России. Актуальность заключается в том, что в настоящее время наша страна переживает непростой исторический период. Своевременное и грамотное нравственно-патриотическое воспитание дошкольников - основа формирования будущего гражданина своей страны.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осуществлялся в три этапа: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1988840"/>
          <a:ext cx="6096001" cy="38164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18203"/>
                <a:gridCol w="1396441"/>
                <a:gridCol w="1781357"/>
              </a:tblGrid>
              <a:tr h="144993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 этап.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Определили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условий, необходимых для реализации проекта</a:t>
                      </a:r>
                    </a:p>
                  </a:txBody>
                  <a:tcPr marL="62661" marR="62661" marT="42967" marB="429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2661" marR="62661" marT="42967" marB="429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2661" marR="62661" marT="42967" marB="42967"/>
                </a:tc>
              </a:tr>
              <a:tr h="887432"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 этап. Реализация мероприятий проекта</a:t>
                      </a:r>
                    </a:p>
                  </a:txBody>
                  <a:tcPr marL="62661" marR="62661" marT="42967" marB="429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62661" marR="62661" marT="42967" marB="429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marL="62661" marR="62661" marT="42967" marB="42967"/>
                </a:tc>
              </a:tr>
              <a:tr h="1479057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 этап. Подведение итогов реализации проекта (рефлексивно-аналитический этап)</a:t>
                      </a:r>
                    </a:p>
                  </a:txBody>
                  <a:tcPr marL="62661" marR="62661" marT="42967" marB="429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Первая половина мая</a:t>
                      </a:r>
                    </a:p>
                  </a:txBody>
                  <a:tcPr marL="62661" marR="62661" marT="42967" marB="429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Вторая половина мая</a:t>
                      </a:r>
                    </a:p>
                  </a:txBody>
                  <a:tcPr marL="62661" marR="62661" marT="42967" marB="42967"/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30400" y="90100"/>
            <a:ext cx="683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988840"/>
            <a:ext cx="167444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определены условия, необходимые для реализации 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2276872"/>
            <a:ext cx="1583533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изучены учебно-методические разработки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2852936"/>
            <a:ext cx="187220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Проведено анкетирование родителей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2348880"/>
            <a:ext cx="172819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разработаны диагностика и план мероприятий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52320" y="2348880"/>
            <a:ext cx="151216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родителей с проектом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755576" y="148478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699792" y="1556792"/>
            <a:ext cx="143695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7" idx="0"/>
          </p:cNvCxnSpPr>
          <p:nvPr/>
        </p:nvCxnSpPr>
        <p:spPr>
          <a:xfrm>
            <a:off x="4139952" y="1556792"/>
            <a:ext cx="36004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24128" y="1484784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596336" y="148478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39552" y="548681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первом этапе: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vki4.okcdn.ru/i?r=BUHoKFKCs3-57yPBZdu-SuAV7kLT6MUmuNZHSGdVXG5UinGALeDbh9QkzEMy4xUlAb939pZoZs_NWRWbDDIb9i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05063"/>
            <a:ext cx="2160240" cy="288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Сергей\Downloads\434587-patrioticheski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509120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анкетирования родителей: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971600" y="1412776"/>
            <a:ext cx="936104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932040" y="148478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2924944"/>
            <a:ext cx="280831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«Сказка»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2636912"/>
            <a:ext cx="259228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«Гномики»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1712" y="2708920"/>
            <a:ext cx="259228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«Солнышко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668344" y="1484784"/>
            <a:ext cx="108012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/>
        </p:nvGraphicFramePr>
        <p:xfrm>
          <a:off x="251520" y="3429000"/>
          <a:ext cx="2599184" cy="21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131840" y="3068960"/>
          <a:ext cx="2815208" cy="21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6688832" y="3140968"/>
          <a:ext cx="2455168" cy="21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 втором </a:t>
            </a:r>
            <a:r>
              <a:rPr lang="ru-RU" dirty="0" smtClean="0"/>
              <a:t>этапе: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34888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Реализован план мероприятий: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avatars.mds.yandex.net/i?id=07905800b63f95b246635922a64eb89b497172c4-1242269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05064"/>
            <a:ext cx="4572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58112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генеалогическое древо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967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памятки и рекомендации по патриотическому воспитанию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ергей\Downloads\detsad-1569044-1550999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2168436" cy="162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Сергей\Downloads\63be690662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060848"/>
            <a:ext cx="2414494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Сергей\Downloads\sn6DVCbUt3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340768"/>
            <a:ext cx="1993404" cy="149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i.mycdn.me/image?id=974120179682&amp;t=3&amp;plc=API&amp;viewToken=WDCIe-IJ3t38FESWhqB3SA&amp;tkn=*6ruWdWww8OV6eUnbopYHVrxj9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33265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052736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 с родителями была разработана и сшита парадная форма, которая будет представлена на «Плац-параде 2024»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Сергей\Downloads\DSC4478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391272" cy="22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Users\Сергей\Downloads\bratstvo1200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3312368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Users\Сергей\Downloads\1f_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437112"/>
            <a:ext cx="3059832" cy="216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5579</TotalTime>
  <Words>406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 «Юные кадеты»</vt:lpstr>
      <vt:lpstr> </vt:lpstr>
      <vt:lpstr>Актуальность </vt:lpstr>
      <vt:lpstr>Проект осуществлялся в три этапа:</vt:lpstr>
      <vt:lpstr> </vt:lpstr>
      <vt:lpstr>Результаты анкетирования родителей:</vt:lpstr>
      <vt:lpstr>На втором этапе: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 третьем этапе: 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Сергей</cp:lastModifiedBy>
  <cp:revision>170</cp:revision>
  <dcterms:modified xsi:type="dcterms:W3CDTF">2024-04-27T04:49:24Z</dcterms:modified>
</cp:coreProperties>
</file>